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3"/>
  </p:notesMasterIdLst>
  <p:sldIdLst>
    <p:sldId id="256" r:id="rId2"/>
    <p:sldId id="283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3" r:id="rId12"/>
    <p:sldId id="294" r:id="rId13"/>
    <p:sldId id="295" r:id="rId14"/>
    <p:sldId id="296" r:id="rId15"/>
    <p:sldId id="297" r:id="rId16"/>
    <p:sldId id="351" r:id="rId17"/>
    <p:sldId id="298" r:id="rId18"/>
    <p:sldId id="299" r:id="rId19"/>
    <p:sldId id="300" r:id="rId20"/>
    <p:sldId id="301" r:id="rId21"/>
    <p:sldId id="302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352" r:id="rId31"/>
    <p:sldId id="282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192"/>
    <p:restoredTop sz="95728"/>
  </p:normalViewPr>
  <p:slideViewPr>
    <p:cSldViewPr snapToGrid="0" snapToObjects="1">
      <p:cViewPr varScale="1">
        <p:scale>
          <a:sx n="104" d="100"/>
          <a:sy n="104" d="100"/>
        </p:scale>
        <p:origin x="132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png>
</file>

<file path=ppt/media/image6.tiff>
</file>

<file path=ppt/media/image7.png>
</file>

<file path=ppt/media/image7.tiff>
</file>

<file path=ppt/media/image8.tiff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4A28A-7721-F64C-B123-832430C09039}" type="datetimeFigureOut">
              <a:rPr lang="en-TW" smtClean="0"/>
              <a:t>1/5/22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EAC83-1B96-0C4A-9DD5-6B6639F8F36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166626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EAC83-1B96-0C4A-9DD5-6B6639F8F369}" type="slidenum">
              <a:rPr lang="en-TW" smtClean="0"/>
              <a:t>2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420664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BBDE2-1F07-324D-B982-01C59B1DC6D5}" type="datetime1">
              <a:rPr lang="en-US" smtClean="0"/>
              <a:t>1/5/22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72300" y="6357622"/>
            <a:ext cx="2057400" cy="365125"/>
          </a:xfrm>
        </p:spPr>
        <p:txBody>
          <a:bodyPr/>
          <a:lstStyle>
            <a:lvl1pPr>
              <a:defRPr b="1"/>
            </a:lvl1pPr>
          </a:lstStyle>
          <a:p>
            <a:fld id="{14B373FC-FF3A-C64D-BE97-055D2267A4A7}" type="slidenum">
              <a:rPr lang="en-TW" smtClean="0"/>
              <a:pPr/>
              <a:t>‹#›</a:t>
            </a:fld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1019680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2767E-042F-4949-9A09-DE3A3EF3CB94}" type="datetime1">
              <a:rPr lang="en-US" smtClean="0"/>
              <a:t>1/5/22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33736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5268F-4376-124D-97DE-C6F9FB49F258}" type="datetime1">
              <a:rPr lang="en-US" smtClean="0"/>
              <a:t>1/5/22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100256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662" y="136524"/>
            <a:ext cx="8660675" cy="84319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662" y="1149530"/>
            <a:ext cx="8660674" cy="546027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1C4F9-7826-BC4B-9646-62CC3E8170CD}" type="datetime1">
              <a:rPr lang="en-US" smtClean="0"/>
              <a:t>1/5/22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1276" y="6356351"/>
            <a:ext cx="2057400" cy="365125"/>
          </a:xfrm>
        </p:spPr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940574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8E75A-342C-2B41-BF7A-902C48D0504D}" type="datetime1">
              <a:rPr lang="en-US" smtClean="0"/>
              <a:t>1/5/22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885434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4E5EB-F1DF-2C4B-9CD8-3B36810FC42C}" type="datetime1">
              <a:rPr lang="en-US" smtClean="0"/>
              <a:t>1/5/22</a:t>
            </a:fld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290079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71898E-B0AD-A749-977B-D1E10CC6B42E}" type="datetime1">
              <a:rPr lang="en-US" smtClean="0"/>
              <a:t>1/5/22</a:t>
            </a:fld>
            <a:endParaRPr lang="en-TW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253463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76E29-885F-5A41-8819-F82CFA759422}" type="datetime1">
              <a:rPr lang="en-US" smtClean="0"/>
              <a:t>1/5/22</a:t>
            </a:fld>
            <a:endParaRPr lang="en-TW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84955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18F63-80A5-8340-B996-3996185D321C}" type="datetime1">
              <a:rPr lang="en-US" smtClean="0"/>
              <a:t>1/5/22</a:t>
            </a:fld>
            <a:endParaRPr lang="en-TW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91814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FB0C6-54DE-B149-9851-D77BEA7C0A0D}" type="datetime1">
              <a:rPr lang="en-US" smtClean="0"/>
              <a:t>1/5/22</a:t>
            </a:fld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007904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1AAD0-F7EF-B54D-ACE9-3FDA9D8EDA8E}" type="datetime1">
              <a:rPr lang="en-US" smtClean="0"/>
              <a:t>1/5/22</a:t>
            </a:fld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812991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9984E-59AC-B84A-9933-4B0FE8048C91}" type="datetime1">
              <a:rPr lang="en-US" smtClean="0"/>
              <a:t>1/5/22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373FC-FF3A-C64D-BE97-055D2267A4A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99828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BA2C3-A44D-0E4D-958E-8B57D0111E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06638"/>
          </a:xfrm>
        </p:spPr>
        <p:txBody>
          <a:bodyPr>
            <a:noAutofit/>
          </a:bodyPr>
          <a:lstStyle/>
          <a:p>
            <a:r>
              <a:rPr lang="en-US" b="1" dirty="0"/>
              <a:t>Topic 10 – </a:t>
            </a:r>
            <a:br>
              <a:rPr lang="en-US" b="1" dirty="0"/>
            </a:br>
            <a:r>
              <a:rPr lang="en-US" b="1" dirty="0"/>
              <a:t>Bit Manipulation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8B78FD-EE24-6746-AC0A-89F05B522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307" y="3686440"/>
            <a:ext cx="2235386" cy="29805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17E29D-F433-C445-AE29-2BD5F9B62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415" y="3686440"/>
            <a:ext cx="2096770" cy="29886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73CB09-1C78-B145-AEDB-C81C0A02D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95" y="3686440"/>
            <a:ext cx="2282190" cy="29950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95D41B5-5904-0F4C-8FBA-D22D62934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36169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4CEC8-8380-DA4B-9919-1ACE39677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 representation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14705-19F4-0D40-A2F4-01F1CB226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int value of this 32 bit string is -2^31 + 2^30 + 2^29 which is -536,870,912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10966F-7594-634D-A3CB-05BE96C90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10</a:t>
            </a:fld>
            <a:endParaRPr lang="en-TW"/>
          </a:p>
        </p:txBody>
      </p:sp>
      <p:graphicFrame>
        <p:nvGraphicFramePr>
          <p:cNvPr id="10" name="Content Placeholder 4">
            <a:extLst>
              <a:ext uri="{FF2B5EF4-FFF2-40B4-BE49-F238E27FC236}">
                <a16:creationId xmlns:a16="http://schemas.microsoft.com/office/drawing/2014/main" id="{87988167-7A71-6A47-9220-7932AC34D3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3904890"/>
              </p:ext>
            </p:extLst>
          </p:nvPr>
        </p:nvGraphicFramePr>
        <p:xfrm>
          <a:off x="145319" y="2712770"/>
          <a:ext cx="8853360" cy="73152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53335">
                  <a:extLst>
                    <a:ext uri="{9D8B030D-6E8A-4147-A177-3AD203B41FA5}">
                      <a16:colId xmlns:a16="http://schemas.microsoft.com/office/drawing/2014/main" val="32661009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92730793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3162549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013567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25466668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703441009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6511212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4850963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576078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4323270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95584123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3415078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2305463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181417383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56769005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037526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TW" sz="2400" b="1" baseline="300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</a:t>
                      </a:r>
                      <a:r>
                        <a:rPr lang="en-TW" sz="24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697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557579"/>
                  </a:ext>
                </a:extLst>
              </a:tr>
            </a:tbl>
          </a:graphicData>
        </a:graphic>
      </p:graphicFrame>
      <p:graphicFrame>
        <p:nvGraphicFramePr>
          <p:cNvPr id="11" name="Content Placeholder 4">
            <a:extLst>
              <a:ext uri="{FF2B5EF4-FFF2-40B4-BE49-F238E27FC236}">
                <a16:creationId xmlns:a16="http://schemas.microsoft.com/office/drawing/2014/main" id="{10C752C8-72F9-6543-92AB-878158C93A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601798"/>
              </p:ext>
            </p:extLst>
          </p:nvPr>
        </p:nvGraphicFramePr>
        <p:xfrm>
          <a:off x="145316" y="4120757"/>
          <a:ext cx="8853360" cy="73152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53335">
                  <a:extLst>
                    <a:ext uri="{9D8B030D-6E8A-4147-A177-3AD203B41FA5}">
                      <a16:colId xmlns:a16="http://schemas.microsoft.com/office/drawing/2014/main" val="32661009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92730793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3162549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013567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25466668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703441009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6511212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4850963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576078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4323270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95584123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3415078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2305463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181417383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56769005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037526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697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557579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6D69CF04-6861-4146-A9A3-D9F6BAA703CA}"/>
              </a:ext>
            </a:extLst>
          </p:cNvPr>
          <p:cNvSpPr/>
          <p:nvPr/>
        </p:nvSpPr>
        <p:spPr>
          <a:xfrm>
            <a:off x="145316" y="1193136"/>
            <a:ext cx="5457389" cy="954107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This is negative – if the value of this bit is 1 it counts as - 2^31 </a:t>
            </a:r>
            <a:endParaRPr lang="en-US" sz="2800" dirty="0">
              <a:effectLst/>
              <a:latin typeface="Helvetica" pitchFamily="2" charset="0"/>
            </a:endParaRP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A0E704FC-C2F3-E842-B527-EAD8E23CB296}"/>
              </a:ext>
            </a:extLst>
          </p:cNvPr>
          <p:cNvSpPr/>
          <p:nvPr/>
        </p:nvSpPr>
        <p:spPr>
          <a:xfrm>
            <a:off x="252293" y="2232151"/>
            <a:ext cx="255181" cy="3521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915199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D8673-2432-E344-9B29-651760F37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Big Endian vs Little Endian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2C8D2-4DA8-6A49-B460-70A9B2326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Little Endian is used by Java, also PowerPC, ARM, iPhone, Xbox 360 and PS3 and encodes the bytes in this order: 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r>
              <a:rPr lang="en-US" dirty="0"/>
              <a:t>Big Endian is used by Intel (C / C++ depends on the system) and encodes bytes in this order: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3889B1-3F10-214F-A43F-4AC464916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11</a:t>
            </a:fld>
            <a:endParaRPr lang="en-TW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86D6707-0DDE-6D41-8A09-F7EC79F934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9637739"/>
              </p:ext>
            </p:extLst>
          </p:nvPr>
        </p:nvGraphicFramePr>
        <p:xfrm>
          <a:off x="145319" y="1976710"/>
          <a:ext cx="8853360" cy="73152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53335">
                  <a:extLst>
                    <a:ext uri="{9D8B030D-6E8A-4147-A177-3AD203B41FA5}">
                      <a16:colId xmlns:a16="http://schemas.microsoft.com/office/drawing/2014/main" val="32661009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92730793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3162549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013567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25466668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703441009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6511212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4850963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576078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4323270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95584123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3415078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2305463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181417383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56769005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037526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TW" sz="2400" b="1" baseline="300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</a:t>
                      </a:r>
                      <a:r>
                        <a:rPr lang="en-TW" sz="24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697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557579"/>
                  </a:ext>
                </a:extLst>
              </a:tr>
            </a:tbl>
          </a:graphicData>
        </a:graphic>
      </p:graphicFrame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05D68D4F-0DE4-8C4A-B7DB-9EC623C4EA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9699749"/>
              </p:ext>
            </p:extLst>
          </p:nvPr>
        </p:nvGraphicFramePr>
        <p:xfrm>
          <a:off x="145316" y="2878045"/>
          <a:ext cx="8853360" cy="73152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53335">
                  <a:extLst>
                    <a:ext uri="{9D8B030D-6E8A-4147-A177-3AD203B41FA5}">
                      <a16:colId xmlns:a16="http://schemas.microsoft.com/office/drawing/2014/main" val="32661009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92730793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3162549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013567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25466668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703441009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6511212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4850963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576078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4323270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95584123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3415078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2305463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181417383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56769005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037526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697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557579"/>
                  </a:ext>
                </a:extLst>
              </a:tr>
            </a:tbl>
          </a:graphicData>
        </a:graphic>
      </p:graphicFrame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8A0B773C-9DED-9B4E-9F10-DB14DFBC08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1681222"/>
              </p:ext>
            </p:extLst>
          </p:nvPr>
        </p:nvGraphicFramePr>
        <p:xfrm>
          <a:off x="145316" y="4727959"/>
          <a:ext cx="8853360" cy="73152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53335">
                  <a:extLst>
                    <a:ext uri="{9D8B030D-6E8A-4147-A177-3AD203B41FA5}">
                      <a16:colId xmlns:a16="http://schemas.microsoft.com/office/drawing/2014/main" val="32661009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92730793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3162549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013567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25466668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703441009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6511212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4850963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576078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4323270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95584123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3415078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2305463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181417383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56769005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037526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kumimoji="0" lang="en-TW" sz="2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697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557579"/>
                  </a:ext>
                </a:extLst>
              </a:tr>
            </a:tbl>
          </a:graphicData>
        </a:graphic>
      </p:graphicFrame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7FD8D775-EA07-2C4F-9EF4-D3D3C98266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0087561"/>
              </p:ext>
            </p:extLst>
          </p:nvPr>
        </p:nvGraphicFramePr>
        <p:xfrm>
          <a:off x="145313" y="5629294"/>
          <a:ext cx="8853360" cy="73152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53335">
                  <a:extLst>
                    <a:ext uri="{9D8B030D-6E8A-4147-A177-3AD203B41FA5}">
                      <a16:colId xmlns:a16="http://schemas.microsoft.com/office/drawing/2014/main" val="32661009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92730793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3162549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013567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254666686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2703441009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6511212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548509635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5760785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14323270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95584123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83415078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230546368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4181417383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1567690052"/>
                    </a:ext>
                  </a:extLst>
                </a:gridCol>
                <a:gridCol w="553335">
                  <a:extLst>
                    <a:ext uri="{9D8B030D-6E8A-4147-A177-3AD203B41FA5}">
                      <a16:colId xmlns:a16="http://schemas.microsoft.com/office/drawing/2014/main" val="3037526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en-TW" sz="2400" b="1" baseline="300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</a:t>
                      </a:r>
                      <a:r>
                        <a:rPr lang="en-TW" sz="2400" b="1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28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TW" sz="2400" b="1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kumimoji="0" lang="en-TW" sz="2400" b="1" u="none" strike="noStrike" kern="1200" cap="none" spc="0" normalizeH="0" baseline="3000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</a:t>
                      </a:r>
                      <a:endParaRPr lang="en-TW" sz="2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625" marR="47625" marT="0" marB="0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697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3557579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9610D3D-8412-7F4A-A149-F814ED52B461}"/>
              </a:ext>
            </a:extLst>
          </p:cNvPr>
          <p:cNvCxnSpPr>
            <a:endCxn id="8" idx="2"/>
          </p:cNvCxnSpPr>
          <p:nvPr/>
        </p:nvCxnSpPr>
        <p:spPr>
          <a:xfrm>
            <a:off x="4571989" y="4727959"/>
            <a:ext cx="4" cy="163285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FDF4878-B32B-134E-9EFC-5A1578B6BCFD}"/>
              </a:ext>
            </a:extLst>
          </p:cNvPr>
          <p:cNvCxnSpPr>
            <a:cxnSpLocks/>
            <a:stCxn id="5" idx="0"/>
            <a:endCxn id="6" idx="2"/>
          </p:cNvCxnSpPr>
          <p:nvPr/>
        </p:nvCxnSpPr>
        <p:spPr>
          <a:xfrm flipH="1">
            <a:off x="4571996" y="1976710"/>
            <a:ext cx="3" cy="163285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479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E475D-9D88-524D-90AF-8DF50EFA9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Picking out a byte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1F125-6C89-AC44-9C27-6ABA9903B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Say you want to pick out the second byte in a 32-bit integer, you can do it as follows 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sz="2800" dirty="0"/>
              <a:t>int num = 3534464; //we want byte 2 of this </a:t>
            </a:r>
          </a:p>
          <a:p>
            <a:pPr marL="457200" lvl="1" indent="0">
              <a:buNone/>
            </a:pPr>
            <a:r>
              <a:rPr lang="en-US" sz="2800" dirty="0"/>
              <a:t>int filter = </a:t>
            </a:r>
            <a:r>
              <a:rPr lang="en-US" sz="2800" dirty="0" err="1"/>
              <a:t>Integer.parseInt</a:t>
            </a:r>
            <a:r>
              <a:rPr lang="en-US" sz="2800" dirty="0"/>
              <a:t> </a:t>
            </a:r>
          </a:p>
          <a:p>
            <a:pPr marL="457200" lvl="1" indent="0">
              <a:buNone/>
            </a:pPr>
            <a:r>
              <a:rPr lang="en-US" sz="2800" dirty="0"/>
              <a:t>	(“00000000111111110000000000000000”,2); </a:t>
            </a:r>
          </a:p>
          <a:p>
            <a:pPr marL="457200" lvl="1" indent="0">
              <a:buNone/>
            </a:pPr>
            <a:r>
              <a:rPr lang="en-US" sz="2800" dirty="0"/>
              <a:t>int </a:t>
            </a:r>
            <a:r>
              <a:rPr lang="en-US" sz="2800" dirty="0" err="1"/>
              <a:t>secondbyte</a:t>
            </a:r>
            <a:r>
              <a:rPr lang="en-US" sz="2800" dirty="0"/>
              <a:t> = num &amp; filter; </a:t>
            </a:r>
          </a:p>
          <a:p>
            <a:endParaRPr lang="en-US" dirty="0"/>
          </a:p>
          <a:p>
            <a:r>
              <a:rPr lang="en-US" dirty="0"/>
              <a:t>The bits in the position of a 0 are lost, the bits in the position of a 1 are preserved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804A62-5D1D-E142-AD9B-D92613DB9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12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077971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AF83A-7D23-5A43-93B5-BF11A4BED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 representation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AF1CC-7105-A04E-B38F-67C18A383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321B0B-A6D8-5D4B-B958-EADF4E5AB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13</a:t>
            </a:fld>
            <a:endParaRPr lang="en-TW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132818F-F79A-3040-BB8C-F56B0B90AD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3407229"/>
              </p:ext>
            </p:extLst>
          </p:nvPr>
        </p:nvGraphicFramePr>
        <p:xfrm>
          <a:off x="145322" y="1713903"/>
          <a:ext cx="8660675" cy="34301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0758">
                  <a:extLst>
                    <a:ext uri="{9D8B030D-6E8A-4147-A177-3AD203B41FA5}">
                      <a16:colId xmlns:a16="http://schemas.microsoft.com/office/drawing/2014/main" val="4097147255"/>
                    </a:ext>
                  </a:extLst>
                </a:gridCol>
                <a:gridCol w="1703512">
                  <a:extLst>
                    <a:ext uri="{9D8B030D-6E8A-4147-A177-3AD203B41FA5}">
                      <a16:colId xmlns:a16="http://schemas.microsoft.com/office/drawing/2014/main" val="3576513305"/>
                    </a:ext>
                  </a:extLst>
                </a:gridCol>
                <a:gridCol w="1732135">
                  <a:extLst>
                    <a:ext uri="{9D8B030D-6E8A-4147-A177-3AD203B41FA5}">
                      <a16:colId xmlns:a16="http://schemas.microsoft.com/office/drawing/2014/main" val="1509097303"/>
                    </a:ext>
                  </a:extLst>
                </a:gridCol>
                <a:gridCol w="1732135">
                  <a:extLst>
                    <a:ext uri="{9D8B030D-6E8A-4147-A177-3AD203B41FA5}">
                      <a16:colId xmlns:a16="http://schemas.microsoft.com/office/drawing/2014/main" val="3500872946"/>
                    </a:ext>
                  </a:extLst>
                </a:gridCol>
                <a:gridCol w="1732135">
                  <a:extLst>
                    <a:ext uri="{9D8B030D-6E8A-4147-A177-3AD203B41FA5}">
                      <a16:colId xmlns:a16="http://schemas.microsoft.com/office/drawing/2014/main" val="1811653014"/>
                    </a:ext>
                  </a:extLst>
                </a:gridCol>
              </a:tblGrid>
              <a:tr h="571699">
                <a:tc>
                  <a:txBody>
                    <a:bodyPr/>
                    <a:lstStyle/>
                    <a:p>
                      <a:r>
                        <a:rPr lang="en-TW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Value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r>
                        <a:rPr lang="en-US" sz="2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Bit representation </a:t>
                      </a:r>
                      <a:endParaRPr lang="en-TW" sz="2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TW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TW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TW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7644580"/>
                  </a:ext>
                </a:extLst>
              </a:tr>
              <a:tr h="571699">
                <a:tc>
                  <a:txBody>
                    <a:bodyPr/>
                    <a:lstStyle/>
                    <a:p>
                      <a:pPr algn="r"/>
                      <a:r>
                        <a:rPr lang="en-TW" sz="28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00000000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00000000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00000000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00000000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640451"/>
                  </a:ext>
                </a:extLst>
              </a:tr>
              <a:tr h="571699">
                <a:tc>
                  <a:txBody>
                    <a:bodyPr/>
                    <a:lstStyle/>
                    <a:p>
                      <a:pPr algn="r"/>
                      <a:r>
                        <a:rPr lang="en-TW" sz="28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077257"/>
                  </a:ext>
                </a:extLst>
              </a:tr>
              <a:tr h="571699">
                <a:tc>
                  <a:txBody>
                    <a:bodyPr/>
                    <a:lstStyle/>
                    <a:p>
                      <a:pPr algn="r"/>
                      <a:r>
                        <a:rPr lang="en-TW" sz="28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</a:t>
                      </a:r>
                      <a:r>
                        <a:rPr lang="en-US" sz="2800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TW" sz="28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211938"/>
                  </a:ext>
                </a:extLst>
              </a:tr>
              <a:tr h="571699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65535</a:t>
                      </a:r>
                      <a:endParaRPr lang="en-TW" sz="28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00000000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00000000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753397"/>
                  </a:ext>
                </a:extLst>
              </a:tr>
              <a:tr h="571699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-65535 </a:t>
                      </a:r>
                      <a:endParaRPr lang="en-TW" sz="28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11111111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00000000</a:t>
                      </a:r>
                      <a:endParaRPr lang="en-TW" sz="28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0000000</a:t>
                      </a:r>
                      <a:r>
                        <a:rPr lang="en-US" sz="28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TW" sz="2800" b="1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340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0364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13738-7BAF-A745-A2B4-F416987A6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Bitwise AND operator (&amp;)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D3DE8-2DAE-6544-BED2-75F0D994A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Take the two numbers, convert into bit form, follow the above rules to combine them, and then convert back to an integer value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139A2B-7F55-294C-97F6-36EEBAEF0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14</a:t>
            </a:fld>
            <a:endParaRPr lang="en-TW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C227D4F-06BA-F24F-8CB7-0A40BCCF7F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2984817"/>
              </p:ext>
            </p:extLst>
          </p:nvPr>
        </p:nvGraphicFramePr>
        <p:xfrm>
          <a:off x="2068009" y="1265277"/>
          <a:ext cx="5007980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59517">
                  <a:extLst>
                    <a:ext uri="{9D8B030D-6E8A-4147-A177-3AD203B41FA5}">
                      <a16:colId xmlns:a16="http://schemas.microsoft.com/office/drawing/2014/main" val="3680672368"/>
                    </a:ext>
                  </a:extLst>
                </a:gridCol>
                <a:gridCol w="1459517">
                  <a:extLst>
                    <a:ext uri="{9D8B030D-6E8A-4147-A177-3AD203B41FA5}">
                      <a16:colId xmlns:a16="http://schemas.microsoft.com/office/drawing/2014/main" val="1313640302"/>
                    </a:ext>
                  </a:extLst>
                </a:gridCol>
                <a:gridCol w="2088946">
                  <a:extLst>
                    <a:ext uri="{9D8B030D-6E8A-4147-A177-3AD203B41FA5}">
                      <a16:colId xmlns:a16="http://schemas.microsoft.com/office/drawing/2014/main" val="3987633892"/>
                    </a:ext>
                  </a:extLst>
                </a:gridCol>
              </a:tblGrid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Bit 1 </a:t>
                      </a:r>
                      <a:endParaRPr lang="en-TW" sz="2400" b="1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Bit 2</a:t>
                      </a:r>
                      <a:endParaRPr lang="en-TW" sz="2400" b="1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Bit 1 &amp; Bit 2 </a:t>
                      </a:r>
                      <a:endParaRPr lang="en-TW" sz="2400" b="1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7073403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086462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490190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535953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04135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FA4B901C-1F69-F945-8BFB-9BCA25EFCB69}"/>
              </a:ext>
            </a:extLst>
          </p:cNvPr>
          <p:cNvSpPr/>
          <p:nvPr/>
        </p:nvSpPr>
        <p:spPr>
          <a:xfrm>
            <a:off x="1380659" y="4964858"/>
            <a:ext cx="2731838" cy="1815882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none">
            <a:spAutoFit/>
          </a:bodyPr>
          <a:lstStyle/>
          <a:p>
            <a:r>
              <a:rPr lang="en-US" sz="2800" dirty="0"/>
              <a:t>int result = 7 &amp; 3;</a:t>
            </a:r>
          </a:p>
          <a:p>
            <a:r>
              <a:rPr lang="en-US" sz="2800" dirty="0"/>
              <a:t>7 = ...111 </a:t>
            </a:r>
          </a:p>
          <a:p>
            <a:r>
              <a:rPr lang="en-US" sz="2800" dirty="0"/>
              <a:t>3 = ...011 </a:t>
            </a:r>
          </a:p>
          <a:p>
            <a:r>
              <a:rPr lang="en-US" sz="2800" dirty="0"/>
              <a:t>7 &amp; 3 = ...011 = 3 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5ECFF5-4090-6E48-BD47-2297D3FCF3EC}"/>
              </a:ext>
            </a:extLst>
          </p:cNvPr>
          <p:cNvSpPr/>
          <p:nvPr/>
        </p:nvSpPr>
        <p:spPr>
          <a:xfrm>
            <a:off x="5031503" y="4964858"/>
            <a:ext cx="2731838" cy="1815882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none">
            <a:spAutoFit/>
          </a:bodyPr>
          <a:lstStyle/>
          <a:p>
            <a:r>
              <a:rPr lang="en-US" sz="2800" dirty="0"/>
              <a:t>int result = </a:t>
            </a:r>
            <a:r>
              <a:rPr lang="en-US" sz="2800" b="1" dirty="0">
                <a:solidFill>
                  <a:srgbClr val="FF0000"/>
                </a:solidFill>
              </a:rPr>
              <a:t>6</a:t>
            </a:r>
            <a:r>
              <a:rPr lang="en-US" sz="2800" dirty="0"/>
              <a:t> &amp; 3;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6 = ...110 </a:t>
            </a:r>
          </a:p>
          <a:p>
            <a:r>
              <a:rPr lang="en-US" sz="2800" dirty="0"/>
              <a:t>3 = ...011 </a:t>
            </a:r>
          </a:p>
          <a:p>
            <a:r>
              <a:rPr lang="en-US" sz="2800" dirty="0"/>
              <a:t>7 &amp; 3 = ...010 = </a:t>
            </a:r>
            <a:r>
              <a:rPr lang="en-US" sz="2800" b="1" dirty="0">
                <a:solidFill>
                  <a:srgbClr val="FF0000"/>
                </a:solidFill>
              </a:rPr>
              <a:t>2</a:t>
            </a:r>
            <a:r>
              <a:rPr lang="en-US" sz="28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832504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3A317-DA0F-C541-8DF8-06F771157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Bitwise OR operator (|)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B9870-BFFD-5B41-A1B9-C9263F542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Take the two numbers, convert into bit form, follow the above rules to combine them, and then convert back to an integer value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615E0-18A6-964C-84F8-A5F58DAE5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15</a:t>
            </a:fld>
            <a:endParaRPr lang="en-TW"/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C8404801-47E1-1C48-9E18-E373B8D4FD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4110487"/>
              </p:ext>
            </p:extLst>
          </p:nvPr>
        </p:nvGraphicFramePr>
        <p:xfrm>
          <a:off x="2068009" y="1265277"/>
          <a:ext cx="5007980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59517">
                  <a:extLst>
                    <a:ext uri="{9D8B030D-6E8A-4147-A177-3AD203B41FA5}">
                      <a16:colId xmlns:a16="http://schemas.microsoft.com/office/drawing/2014/main" val="3680672368"/>
                    </a:ext>
                  </a:extLst>
                </a:gridCol>
                <a:gridCol w="1459517">
                  <a:extLst>
                    <a:ext uri="{9D8B030D-6E8A-4147-A177-3AD203B41FA5}">
                      <a16:colId xmlns:a16="http://schemas.microsoft.com/office/drawing/2014/main" val="1313640302"/>
                    </a:ext>
                  </a:extLst>
                </a:gridCol>
                <a:gridCol w="2088946">
                  <a:extLst>
                    <a:ext uri="{9D8B030D-6E8A-4147-A177-3AD203B41FA5}">
                      <a16:colId xmlns:a16="http://schemas.microsoft.com/office/drawing/2014/main" val="3987633892"/>
                    </a:ext>
                  </a:extLst>
                </a:gridCol>
              </a:tblGrid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Bit 1 </a:t>
                      </a:r>
                      <a:endParaRPr lang="en-TW" sz="2400" b="1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Bit 2</a:t>
                      </a:r>
                      <a:endParaRPr lang="en-TW" sz="2400" b="1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Bit 1 | Bit 2 </a:t>
                      </a:r>
                      <a:endParaRPr lang="en-TW" sz="2400" b="1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7073403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086462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490190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535953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041355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D4D6ABCC-C225-9348-8EA8-16A5C774A804}"/>
              </a:ext>
            </a:extLst>
          </p:cNvPr>
          <p:cNvSpPr/>
          <p:nvPr/>
        </p:nvSpPr>
        <p:spPr>
          <a:xfrm>
            <a:off x="761036" y="4905594"/>
            <a:ext cx="3405851" cy="1815882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2800" dirty="0"/>
              <a:t>int result = 11 | 8; </a:t>
            </a:r>
          </a:p>
          <a:p>
            <a:r>
              <a:rPr lang="en-US" sz="2800" dirty="0"/>
              <a:t>11 = ...1011 </a:t>
            </a:r>
          </a:p>
          <a:p>
            <a:r>
              <a:rPr lang="en-US" sz="2800" dirty="0"/>
              <a:t>8 = ...1000 </a:t>
            </a:r>
          </a:p>
          <a:p>
            <a:r>
              <a:rPr lang="en-US" sz="2800" dirty="0"/>
              <a:t>11 | 8 = ...1011 = 11 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B7DABA-4300-1C48-9939-58550C8A08B4}"/>
              </a:ext>
            </a:extLst>
          </p:cNvPr>
          <p:cNvSpPr/>
          <p:nvPr/>
        </p:nvSpPr>
        <p:spPr>
          <a:xfrm>
            <a:off x="4977113" y="4905594"/>
            <a:ext cx="3405851" cy="1815882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2800" dirty="0"/>
              <a:t>int result = 11 | </a:t>
            </a:r>
            <a:r>
              <a:rPr lang="en-US" sz="2800" b="1" dirty="0">
                <a:solidFill>
                  <a:srgbClr val="FF0000"/>
                </a:solidFill>
              </a:rPr>
              <a:t>6</a:t>
            </a:r>
            <a:r>
              <a:rPr lang="en-US" sz="2800" dirty="0"/>
              <a:t>; </a:t>
            </a:r>
          </a:p>
          <a:p>
            <a:r>
              <a:rPr lang="en-US" sz="2800" dirty="0"/>
              <a:t>11 = ...1011 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6 = ...0110</a:t>
            </a:r>
            <a:r>
              <a:rPr lang="en-US" sz="2800" dirty="0"/>
              <a:t> </a:t>
            </a:r>
          </a:p>
          <a:p>
            <a:r>
              <a:rPr lang="en-US" sz="2800" dirty="0"/>
              <a:t>11 | 8 = ...1111 = </a:t>
            </a:r>
            <a:r>
              <a:rPr lang="en-US" sz="2800" b="1" dirty="0">
                <a:solidFill>
                  <a:srgbClr val="FF0000"/>
                </a:solidFill>
              </a:rPr>
              <a:t>15</a:t>
            </a:r>
            <a:r>
              <a:rPr lang="en-US" sz="28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65903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3A317-DA0F-C541-8DF8-06F771157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Bitwise </a:t>
            </a:r>
            <a:r>
              <a:rPr lang="en-US" b="1" dirty="0">
                <a:solidFill>
                  <a:srgbClr val="FF0000"/>
                </a:solidFill>
              </a:rPr>
              <a:t>XOR</a:t>
            </a:r>
            <a:r>
              <a:rPr lang="en-US" b="1" dirty="0"/>
              <a:t> operator (</a:t>
            </a:r>
            <a:r>
              <a:rPr lang="en-US" dirty="0"/>
              <a:t>^</a:t>
            </a:r>
            <a:r>
              <a:rPr lang="en-US" b="1" dirty="0"/>
              <a:t>)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B9870-BFFD-5B41-A1B9-C9263F542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Take the two numbers, convert into bit form, follow the above rules to combine them, and then convert back to an integer value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615E0-18A6-964C-84F8-A5F58DAE5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16</a:t>
            </a:fld>
            <a:endParaRPr lang="en-TW"/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C8404801-47E1-1C48-9E18-E373B8D4FD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883409"/>
              </p:ext>
            </p:extLst>
          </p:nvPr>
        </p:nvGraphicFramePr>
        <p:xfrm>
          <a:off x="2068009" y="1265277"/>
          <a:ext cx="5007980" cy="228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59517">
                  <a:extLst>
                    <a:ext uri="{9D8B030D-6E8A-4147-A177-3AD203B41FA5}">
                      <a16:colId xmlns:a16="http://schemas.microsoft.com/office/drawing/2014/main" val="3680672368"/>
                    </a:ext>
                  </a:extLst>
                </a:gridCol>
                <a:gridCol w="1459517">
                  <a:extLst>
                    <a:ext uri="{9D8B030D-6E8A-4147-A177-3AD203B41FA5}">
                      <a16:colId xmlns:a16="http://schemas.microsoft.com/office/drawing/2014/main" val="1313640302"/>
                    </a:ext>
                  </a:extLst>
                </a:gridCol>
                <a:gridCol w="2088946">
                  <a:extLst>
                    <a:ext uri="{9D8B030D-6E8A-4147-A177-3AD203B41FA5}">
                      <a16:colId xmlns:a16="http://schemas.microsoft.com/office/drawing/2014/main" val="3987633892"/>
                    </a:ext>
                  </a:extLst>
                </a:gridCol>
              </a:tblGrid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Bit 1 </a:t>
                      </a:r>
                      <a:endParaRPr lang="en-TW" sz="2400" b="1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Bit 2</a:t>
                      </a:r>
                      <a:endParaRPr lang="en-TW" sz="2400" b="1" dirty="0"/>
                    </a:p>
                  </a:txBody>
                  <a:tcPr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Bit 1 </a:t>
                      </a:r>
                      <a:r>
                        <a:rPr lang="en-US" sz="2400" dirty="0"/>
                        <a:t>^</a:t>
                      </a:r>
                      <a:r>
                        <a:rPr lang="en-US" sz="2400" b="1" dirty="0"/>
                        <a:t> Bit 2 </a:t>
                      </a:r>
                      <a:endParaRPr lang="en-TW" sz="2400" b="1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7073403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086462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490190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535953"/>
                  </a:ext>
                </a:extLst>
              </a:tr>
              <a:tr h="316182"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2041355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D4D6ABCC-C225-9348-8EA8-16A5C774A804}"/>
              </a:ext>
            </a:extLst>
          </p:cNvPr>
          <p:cNvSpPr/>
          <p:nvPr/>
        </p:nvSpPr>
        <p:spPr>
          <a:xfrm>
            <a:off x="2869073" y="4963738"/>
            <a:ext cx="3405851" cy="1815882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2800" dirty="0"/>
              <a:t>int result = 15 ^ 6; </a:t>
            </a:r>
          </a:p>
          <a:p>
            <a:r>
              <a:rPr lang="en-US" sz="2800" dirty="0"/>
              <a:t>15 = ...1111 </a:t>
            </a:r>
          </a:p>
          <a:p>
            <a:r>
              <a:rPr lang="en-US" sz="2800" dirty="0"/>
              <a:t>6 = ...0110 </a:t>
            </a:r>
          </a:p>
          <a:p>
            <a:r>
              <a:rPr lang="en-US" sz="2800" dirty="0"/>
              <a:t>15 ^ 6 = ...1001 = 9 </a:t>
            </a:r>
          </a:p>
        </p:txBody>
      </p:sp>
    </p:spTree>
    <p:extLst>
      <p:ext uri="{BB962C8B-B14F-4D97-AF65-F5344CB8AC3E}">
        <p14:creationId xmlns:p14="http://schemas.microsoft.com/office/powerpoint/2010/main" val="446122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CAEE-F680-6A48-9567-C6DA5B0F7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6FCDA40-E905-0A4D-8883-B852A5801F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661" y="136524"/>
            <a:ext cx="6346045" cy="157829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682B51-E82E-D646-86AF-92C19D100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17</a:t>
            </a:fld>
            <a:endParaRPr lang="en-TW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2DD88E-D241-D943-B3C5-B9EB27DB5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210" y="1803076"/>
            <a:ext cx="6346045" cy="15782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E30485-399E-C541-84FC-D222013EC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65" y="3473131"/>
            <a:ext cx="6346045" cy="15782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1061AF-7A4B-C54E-9D66-8B4C44AD7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2210" y="5139683"/>
            <a:ext cx="6346045" cy="157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15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FCB77-FD01-244B-A6CE-06810A1B5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Question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FFE82-C809-E24A-A9B3-1F756D516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What is 2 &amp; 2?</a:t>
            </a:r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What is 8 | 7? 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What is 11 ^ -3? </a:t>
            </a:r>
          </a:p>
          <a:p>
            <a:endParaRPr lang="en-US" sz="2400" dirty="0"/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6B7F6-B805-A743-89D5-16E8EE75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18</a:t>
            </a:fld>
            <a:endParaRPr lang="en-TW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262982C-F7A9-A147-8022-003D684DBB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554147"/>
              </p:ext>
            </p:extLst>
          </p:nvPr>
        </p:nvGraphicFramePr>
        <p:xfrm>
          <a:off x="2827840" y="1205420"/>
          <a:ext cx="2947926" cy="1524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73963">
                  <a:extLst>
                    <a:ext uri="{9D8B030D-6E8A-4147-A177-3AD203B41FA5}">
                      <a16:colId xmlns:a16="http://schemas.microsoft.com/office/drawing/2014/main" val="1734047801"/>
                    </a:ext>
                  </a:extLst>
                </a:gridCol>
                <a:gridCol w="1473963">
                  <a:extLst>
                    <a:ext uri="{9D8B030D-6E8A-4147-A177-3AD203B41FA5}">
                      <a16:colId xmlns:a16="http://schemas.microsoft.com/office/drawing/2014/main" val="2541233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195981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4042762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608035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612239434"/>
                  </a:ext>
                </a:extLst>
              </a:tr>
              <a:tr h="196992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756519259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C330756-7BEA-F749-A086-FA256E62EE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5183580"/>
              </p:ext>
            </p:extLst>
          </p:nvPr>
        </p:nvGraphicFramePr>
        <p:xfrm>
          <a:off x="2827840" y="3034578"/>
          <a:ext cx="2947926" cy="1524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73963">
                  <a:extLst>
                    <a:ext uri="{9D8B030D-6E8A-4147-A177-3AD203B41FA5}">
                      <a16:colId xmlns:a16="http://schemas.microsoft.com/office/drawing/2014/main" val="1734047801"/>
                    </a:ext>
                  </a:extLst>
                </a:gridCol>
                <a:gridCol w="1473963">
                  <a:extLst>
                    <a:ext uri="{9D8B030D-6E8A-4147-A177-3AD203B41FA5}">
                      <a16:colId xmlns:a16="http://schemas.microsoft.com/office/drawing/2014/main" val="2541233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195981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dirty="0">
                          <a:effectLst/>
                          <a:latin typeface="Georgia" panose="02040502050405020303" pitchFamily="18" charset="0"/>
                        </a:rPr>
                        <a:t>9 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4042762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dirty="0">
                          <a:effectLst/>
                          <a:latin typeface="Georgia" panose="02040502050405020303" pitchFamily="18" charset="0"/>
                        </a:rPr>
                        <a:t>11 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608035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dirty="0">
                          <a:effectLst/>
                          <a:latin typeface="Georgia" panose="02040502050405020303" pitchFamily="18" charset="0"/>
                        </a:rPr>
                        <a:t>13 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612239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dirty="0">
                          <a:effectLst/>
                          <a:latin typeface="Georgia" panose="02040502050405020303" pitchFamily="18" charset="0"/>
                        </a:rPr>
                        <a:t>15 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756519259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A47EE77-46DB-E945-9916-52BDD67290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242620"/>
              </p:ext>
            </p:extLst>
          </p:nvPr>
        </p:nvGraphicFramePr>
        <p:xfrm>
          <a:off x="2827840" y="4812985"/>
          <a:ext cx="2947926" cy="15240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73963">
                  <a:extLst>
                    <a:ext uri="{9D8B030D-6E8A-4147-A177-3AD203B41FA5}">
                      <a16:colId xmlns:a16="http://schemas.microsoft.com/office/drawing/2014/main" val="1734047801"/>
                    </a:ext>
                  </a:extLst>
                </a:gridCol>
                <a:gridCol w="1473963">
                  <a:extLst>
                    <a:ext uri="{9D8B030D-6E8A-4147-A177-3AD203B41FA5}">
                      <a16:colId xmlns:a16="http://schemas.microsoft.com/office/drawing/2014/main" val="2541233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dirty="0">
                          <a:effectLst/>
                          <a:latin typeface="Georgia" panose="02040502050405020303" pitchFamily="18" charset="0"/>
                        </a:rPr>
                        <a:t>-10 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195981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dirty="0">
                          <a:effectLst/>
                          <a:latin typeface="Georgia" panose="02040502050405020303" pitchFamily="18" charset="0"/>
                        </a:rPr>
                        <a:t>-5 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4042762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dirty="0">
                          <a:effectLst/>
                          <a:latin typeface="Georgia" panose="02040502050405020303" pitchFamily="18" charset="0"/>
                        </a:rPr>
                        <a:t>1 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608035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dirty="0">
                          <a:effectLst/>
                          <a:latin typeface="Georgia" panose="02040502050405020303" pitchFamily="18" charset="0"/>
                        </a:rPr>
                        <a:t>8 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612239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dirty="0">
                          <a:effectLst/>
                          <a:latin typeface="Georgia" panose="02040502050405020303" pitchFamily="18" charset="0"/>
                        </a:rPr>
                        <a:t>11 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756519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8899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A42D0-12B6-9D4F-A5BC-479D7B33A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Bitwise left shift (&lt;&lt;)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A17CC-DA0E-F24D-9375-3B8CD2712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Take the number, convert into bit form, shift the bits to the left and fill in the spaces on the right with 0s </a:t>
            </a:r>
          </a:p>
          <a:p>
            <a:pPr lvl="1"/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int result = 15 &lt;&lt; 3; </a:t>
            </a:r>
          </a:p>
          <a:p>
            <a:pPr lvl="1"/>
            <a:r>
              <a:rPr lang="en-US" sz="2800" dirty="0"/>
              <a:t>15 = 00000000 00000000 00000000 00001111 </a:t>
            </a:r>
          </a:p>
          <a:p>
            <a:pPr lvl="1"/>
            <a:r>
              <a:rPr lang="en-US" sz="2800" dirty="0"/>
              <a:t>15 &lt;&lt; 3 = 00000000 00000000 00000000 01111000 </a:t>
            </a:r>
          </a:p>
          <a:p>
            <a:pPr lvl="1"/>
            <a:r>
              <a:rPr lang="en-US" sz="2800" dirty="0"/>
              <a:t>15 &lt;&lt; 3 = 120 (15 * </a:t>
            </a:r>
            <a:r>
              <a:rPr lang="en-US" sz="2800" b="1" dirty="0">
                <a:solidFill>
                  <a:srgbClr val="FF0000"/>
                </a:solidFill>
              </a:rPr>
              <a:t>2</a:t>
            </a:r>
            <a:r>
              <a:rPr lang="en-US" sz="2800" b="1" baseline="30000" dirty="0">
                <a:solidFill>
                  <a:srgbClr val="FF0000"/>
                </a:solidFill>
              </a:rPr>
              <a:t>3</a:t>
            </a:r>
            <a:r>
              <a:rPr lang="en-US" sz="2800" dirty="0"/>
              <a:t>) </a:t>
            </a:r>
          </a:p>
          <a:p>
            <a:pPr lvl="1"/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int result = 116 &lt;&lt; 5; </a:t>
            </a:r>
          </a:p>
          <a:p>
            <a:pPr lvl="1"/>
            <a:r>
              <a:rPr lang="en-US" sz="2800" dirty="0"/>
              <a:t>116 = 00000000 00000000 00000000 01110100 </a:t>
            </a:r>
          </a:p>
          <a:p>
            <a:pPr lvl="1"/>
            <a:r>
              <a:rPr lang="en-US" sz="2800" dirty="0"/>
              <a:t>116 &lt;&lt; 5 = 00000000 00000000 00001110 10000000 </a:t>
            </a:r>
          </a:p>
          <a:p>
            <a:pPr lvl="1"/>
            <a:r>
              <a:rPr lang="en-US" sz="2800" dirty="0"/>
              <a:t>116 &lt;&lt; 5 = 3,712 (116 * </a:t>
            </a:r>
            <a:r>
              <a:rPr lang="en-US" sz="2800" b="1" dirty="0">
                <a:solidFill>
                  <a:srgbClr val="FF0000"/>
                </a:solidFill>
              </a:rPr>
              <a:t>2</a:t>
            </a:r>
            <a:r>
              <a:rPr lang="en-US" sz="2800" b="1" baseline="30000" dirty="0">
                <a:solidFill>
                  <a:srgbClr val="FF0000"/>
                </a:solidFill>
              </a:rPr>
              <a:t>5</a:t>
            </a:r>
            <a:r>
              <a:rPr lang="en-US" sz="2800" dirty="0"/>
              <a:t>)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052F7-B74B-FA42-ADCC-290B28D02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19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001959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DA317-CDBB-9C42-8FDD-B00DD8637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Positional number system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0070F-CB8F-A349-8151-A4B762513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Hindu-Arabic numeral system, which is base 10, is the most commonly used system in the world </a:t>
            </a:r>
          </a:p>
          <a:p>
            <a:r>
              <a:rPr lang="en-US" dirty="0"/>
              <a:t>The system evolved in India around 300BC, with zero identified about 1,000 years later, popularized by Fibonacci and spreading across Europe by around 1400 </a:t>
            </a:r>
          </a:p>
          <a:p>
            <a:r>
              <a:rPr lang="en-US" dirty="0"/>
              <a:t>The ancient Babylonians used a </a:t>
            </a:r>
            <a:r>
              <a:rPr lang="en-US" b="1" dirty="0">
                <a:solidFill>
                  <a:srgbClr val="FF0000"/>
                </a:solidFill>
              </a:rPr>
              <a:t>base 60 </a:t>
            </a:r>
            <a:r>
              <a:rPr lang="en-US" dirty="0"/>
              <a:t>system </a:t>
            </a:r>
          </a:p>
          <a:p>
            <a:r>
              <a:rPr lang="en-US" dirty="0"/>
              <a:t>The Mayans used a </a:t>
            </a:r>
            <a:r>
              <a:rPr lang="en-US" b="1" dirty="0">
                <a:solidFill>
                  <a:srgbClr val="FF0000"/>
                </a:solidFill>
              </a:rPr>
              <a:t>base 20 </a:t>
            </a:r>
            <a:r>
              <a:rPr lang="en-US" dirty="0"/>
              <a:t>system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67E927-E02A-8D43-9087-FE3B57E98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</a:t>
            </a:fld>
            <a:endParaRPr lang="en-TW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ACEF3C-22AD-944C-9D8A-0260693FB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006" y="4146079"/>
            <a:ext cx="4467019" cy="263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190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94962-7F43-5247-B394-5D8226B81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Bitwise signed right shift (&gt;&gt;)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08A4B-D942-B74D-AA03-491ED9CB6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Take the number, convert into bit form, shift the bits to the right and fill in the spaces on the right with 1s if it’s a negative number, 0s otherwise </a:t>
            </a:r>
          </a:p>
          <a:p>
            <a:pPr lvl="1"/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int result = 116 &gt;&gt; 3; </a:t>
            </a:r>
          </a:p>
          <a:p>
            <a:pPr lvl="1"/>
            <a:r>
              <a:rPr lang="en-US" sz="2800" dirty="0"/>
              <a:t>116 = 00000000 00000000 00000000 01110100 </a:t>
            </a:r>
          </a:p>
          <a:p>
            <a:pPr lvl="1"/>
            <a:r>
              <a:rPr lang="en-US" sz="2800" dirty="0"/>
              <a:t>116 &gt;&gt;3 = 00000000 00000000 00000000 00001110 </a:t>
            </a:r>
          </a:p>
          <a:p>
            <a:pPr lvl="1"/>
            <a:r>
              <a:rPr lang="en-US" sz="2800" dirty="0"/>
              <a:t>116 &gt;&gt;3 = 14 which is (around 116 </a:t>
            </a:r>
            <a:r>
              <a:rPr lang="en-US" sz="2800" b="1" dirty="0">
                <a:solidFill>
                  <a:srgbClr val="FF0000"/>
                </a:solidFill>
              </a:rPr>
              <a:t>/</a:t>
            </a:r>
            <a:r>
              <a:rPr lang="en-US" sz="2800" dirty="0"/>
              <a:t> 2</a:t>
            </a:r>
            <a:r>
              <a:rPr lang="en-US" sz="2800" baseline="30000" dirty="0"/>
              <a:t>3</a:t>
            </a:r>
            <a:r>
              <a:rPr lang="en-US" sz="2800" dirty="0"/>
              <a:t>) </a:t>
            </a:r>
          </a:p>
          <a:p>
            <a:pPr lvl="1"/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int result = -116 &gt;&gt; 3; </a:t>
            </a:r>
          </a:p>
          <a:p>
            <a:pPr lvl="1"/>
            <a:r>
              <a:rPr lang="en-US" sz="2800" dirty="0"/>
              <a:t>-116 = 11111111 11111111 11111111 10001100 </a:t>
            </a:r>
          </a:p>
          <a:p>
            <a:pPr lvl="1"/>
            <a:r>
              <a:rPr lang="en-US" sz="2800" dirty="0"/>
              <a:t>-116 &gt;&gt;3 = 11111111 11111111 11111111 11110001 </a:t>
            </a:r>
          </a:p>
          <a:p>
            <a:pPr lvl="1"/>
            <a:r>
              <a:rPr lang="en-US" sz="2800" dirty="0"/>
              <a:t>-116 &gt;&gt;3 = -15 which is (around -116 </a:t>
            </a:r>
            <a:r>
              <a:rPr lang="en-US" sz="2800" b="1" dirty="0">
                <a:solidFill>
                  <a:srgbClr val="FF0000"/>
                </a:solidFill>
              </a:rPr>
              <a:t>/</a:t>
            </a:r>
            <a:r>
              <a:rPr lang="en-US" sz="2800" dirty="0"/>
              <a:t> 2</a:t>
            </a:r>
            <a:r>
              <a:rPr lang="en-US" sz="2800" baseline="30000" dirty="0"/>
              <a:t>3</a:t>
            </a:r>
            <a:r>
              <a:rPr lang="en-US" sz="2800" dirty="0"/>
              <a:t>)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724AC4-189A-EE42-98C1-714B454AC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20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072705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31982-F38B-7546-9917-D702A1B4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Bitwise unsigned right shift (&gt;&gt;&gt;)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7328F-DD08-C84E-80E8-015CBBCF8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Take the number, convert into bit form, shift the bits to the right and fill in the spaces with 0s no matter what </a:t>
            </a:r>
          </a:p>
          <a:p>
            <a:pPr lvl="1"/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int result = 116 &gt;&gt;&gt; 3; </a:t>
            </a:r>
          </a:p>
          <a:p>
            <a:pPr lvl="1"/>
            <a:r>
              <a:rPr lang="en-US" sz="2800" dirty="0"/>
              <a:t>116 = 00000000 00000000 00000000 01110100 </a:t>
            </a:r>
          </a:p>
          <a:p>
            <a:pPr lvl="1"/>
            <a:r>
              <a:rPr lang="en-US" sz="2800" dirty="0"/>
              <a:t>116 &gt;&gt;&gt;3 = 00000000 00000000 00000000 00001110 </a:t>
            </a:r>
          </a:p>
          <a:p>
            <a:pPr lvl="1"/>
            <a:r>
              <a:rPr lang="en-US" sz="2800" dirty="0"/>
              <a:t>116 &gt;&gt;&gt;3 = 14 which is (around 116 </a:t>
            </a:r>
            <a:r>
              <a:rPr lang="en-US" sz="2800" b="1" dirty="0">
                <a:solidFill>
                  <a:srgbClr val="FF0000"/>
                </a:solidFill>
              </a:rPr>
              <a:t>/</a:t>
            </a:r>
            <a:r>
              <a:rPr lang="en-US" sz="2800" dirty="0"/>
              <a:t> 2</a:t>
            </a:r>
            <a:r>
              <a:rPr lang="en-US" sz="2800" baseline="30000" dirty="0"/>
              <a:t>3</a:t>
            </a:r>
            <a:r>
              <a:rPr lang="en-US" sz="2800" dirty="0"/>
              <a:t>) </a:t>
            </a:r>
          </a:p>
          <a:p>
            <a:pPr lvl="1"/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int result = -116 &gt;&gt; 3; </a:t>
            </a:r>
          </a:p>
          <a:p>
            <a:pPr lvl="1"/>
            <a:r>
              <a:rPr lang="en-US" sz="2800" dirty="0"/>
              <a:t>-116 = 11111111 11111111 11111111 10001100 </a:t>
            </a:r>
          </a:p>
          <a:p>
            <a:pPr lvl="1"/>
            <a:r>
              <a:rPr lang="en-US" sz="2800" dirty="0"/>
              <a:t>-116 &gt;&gt;&gt;3 = 00011111 11111111 11111111 11110001 </a:t>
            </a:r>
          </a:p>
          <a:p>
            <a:pPr lvl="1"/>
            <a:r>
              <a:rPr lang="en-US" sz="2800" dirty="0"/>
              <a:t>-116 &gt;&gt;&gt;3 = 536,870,897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469A83-D1C4-FD48-AD17-59DE04238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963393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E8D2-4D67-8945-9BF3-9DF594F3D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Bitwise complement (~)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A7194-9100-9F48-9D6E-31EDA613B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the number, convert into bit form, flip every 1 to a 0 and vice versa </a:t>
            </a:r>
          </a:p>
          <a:p>
            <a:r>
              <a:rPr lang="en-US" dirty="0"/>
              <a:t>This operation on n is the same as (n*-1) - 1 </a:t>
            </a:r>
          </a:p>
          <a:p>
            <a:pPr lvl="1"/>
            <a:endParaRPr lang="en-US" sz="2800" dirty="0"/>
          </a:p>
          <a:p>
            <a:pPr marL="457200" lvl="1" indent="0">
              <a:buNone/>
            </a:pPr>
            <a:r>
              <a:rPr lang="en-US" sz="2800" dirty="0"/>
              <a:t>int result = ~116; </a:t>
            </a:r>
          </a:p>
          <a:p>
            <a:pPr lvl="1"/>
            <a:r>
              <a:rPr lang="en-US" sz="2800" dirty="0"/>
              <a:t>116 = 00000000 00000000 00000000 01110100 </a:t>
            </a:r>
          </a:p>
          <a:p>
            <a:pPr lvl="1"/>
            <a:r>
              <a:rPr lang="en-US" sz="2800" dirty="0"/>
              <a:t>~116 = 11111111 11111111 11111111 10001011 </a:t>
            </a:r>
          </a:p>
          <a:p>
            <a:pPr lvl="1"/>
            <a:r>
              <a:rPr lang="en-US" sz="2800" dirty="0"/>
              <a:t>~116 = -117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9256EE-1C25-A04D-AB44-AEC6E3BAF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22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2261975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29343-AC28-A94C-B037-D248644A9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Question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B4123-F440-D741-AF91-14C852E367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2 &lt;&lt; 3? </a:t>
            </a:r>
          </a:p>
          <a:p>
            <a:endParaRPr lang="en-TW" dirty="0"/>
          </a:p>
          <a:p>
            <a:endParaRPr lang="en-TW" dirty="0"/>
          </a:p>
          <a:p>
            <a:endParaRPr lang="en-TW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is 8 &gt;&gt; 2?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3A3E1-8257-BF47-816C-B43E7BDC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23</a:t>
            </a:fld>
            <a:endParaRPr lang="en-TW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6D0E3E4-12AC-9341-BC3E-7A1448D37B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7651210"/>
              </p:ext>
            </p:extLst>
          </p:nvPr>
        </p:nvGraphicFramePr>
        <p:xfrm>
          <a:off x="2943588" y="1490129"/>
          <a:ext cx="2947926" cy="21336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73963">
                  <a:extLst>
                    <a:ext uri="{9D8B030D-6E8A-4147-A177-3AD203B41FA5}">
                      <a16:colId xmlns:a16="http://schemas.microsoft.com/office/drawing/2014/main" val="1734047801"/>
                    </a:ext>
                  </a:extLst>
                </a:gridCol>
                <a:gridCol w="1473963">
                  <a:extLst>
                    <a:ext uri="{9D8B030D-6E8A-4147-A177-3AD203B41FA5}">
                      <a16:colId xmlns:a16="http://schemas.microsoft.com/office/drawing/2014/main" val="2541233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2 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195981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4 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4042762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8 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608035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16 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612239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32 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75651925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4CA1B6F-41BA-C446-876D-8045C6120C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406059"/>
              </p:ext>
            </p:extLst>
          </p:nvPr>
        </p:nvGraphicFramePr>
        <p:xfrm>
          <a:off x="2943588" y="4476205"/>
          <a:ext cx="2947926" cy="21336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73963">
                  <a:extLst>
                    <a:ext uri="{9D8B030D-6E8A-4147-A177-3AD203B41FA5}">
                      <a16:colId xmlns:a16="http://schemas.microsoft.com/office/drawing/2014/main" val="1734047801"/>
                    </a:ext>
                  </a:extLst>
                </a:gridCol>
                <a:gridCol w="1473963">
                  <a:extLst>
                    <a:ext uri="{9D8B030D-6E8A-4147-A177-3AD203B41FA5}">
                      <a16:colId xmlns:a16="http://schemas.microsoft.com/office/drawing/2014/main" val="2541233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0 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195981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1 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4042762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2 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608035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4 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612239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8 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756519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93734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5C002-ECC3-5743-BAC5-DE5AA3524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Question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4918D-AC72-1541-8297-6484E0BBF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-11 &gt;&gt;&gt; 1 given that -1 &gt;&gt;&gt; 1 is 2,147,483,647?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is ~7? 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A3399-1403-5C4A-83D2-8EB1298C8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24</a:t>
            </a:fld>
            <a:endParaRPr lang="en-TW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969EB2E-6633-044F-A534-D577E4195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5238659"/>
              </p:ext>
            </p:extLst>
          </p:nvPr>
        </p:nvGraphicFramePr>
        <p:xfrm>
          <a:off x="1172660" y="1663749"/>
          <a:ext cx="4186418" cy="21336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66368">
                  <a:extLst>
                    <a:ext uri="{9D8B030D-6E8A-4147-A177-3AD203B41FA5}">
                      <a16:colId xmlns:a16="http://schemas.microsoft.com/office/drawing/2014/main" val="1734047801"/>
                    </a:ext>
                  </a:extLst>
                </a:gridCol>
                <a:gridCol w="2720050">
                  <a:extLst>
                    <a:ext uri="{9D8B030D-6E8A-4147-A177-3AD203B41FA5}">
                      <a16:colId xmlns:a16="http://schemas.microsoft.com/office/drawing/2014/main" val="2541233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-2,147,483,647 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195981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>
                          <a:effectLst/>
                          <a:latin typeface="Georgia" panose="02040502050405020303" pitchFamily="18" charset="0"/>
                        </a:rPr>
                        <a:t>-2,147,483,631 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4042762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-15 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608035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2,147,483,642 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612239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2,147,483,647 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75651925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BA4B739-25B1-AD4D-89FA-C414C9B74F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647658"/>
              </p:ext>
            </p:extLst>
          </p:nvPr>
        </p:nvGraphicFramePr>
        <p:xfrm>
          <a:off x="2411152" y="4476205"/>
          <a:ext cx="2947926" cy="21336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73963">
                  <a:extLst>
                    <a:ext uri="{9D8B030D-6E8A-4147-A177-3AD203B41FA5}">
                      <a16:colId xmlns:a16="http://schemas.microsoft.com/office/drawing/2014/main" val="1734047801"/>
                    </a:ext>
                  </a:extLst>
                </a:gridCol>
                <a:gridCol w="1473963">
                  <a:extLst>
                    <a:ext uri="{9D8B030D-6E8A-4147-A177-3AD203B41FA5}">
                      <a16:colId xmlns:a16="http://schemas.microsoft.com/office/drawing/2014/main" val="2541233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-6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195981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-7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4042762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-8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608035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-</a:t>
                      </a:r>
                      <a:r>
                        <a:rPr lang="en-TW" sz="2800" i="1" dirty="0">
                          <a:effectLst/>
                          <a:latin typeface="Georgia" panose="02040502050405020303" pitchFamily="18" charset="0"/>
                        </a:rPr>
                        <a:t>9</a:t>
                      </a:r>
                      <a:endParaRPr lang="en-TW" sz="2800" dirty="0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612239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-10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756519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11989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9230D-98C7-524C-9F9D-50A265AB2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Interview question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F5296-AC82-D349-94D7-E74C47714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what the following code does: </a:t>
            </a:r>
          </a:p>
          <a:p>
            <a:pPr marL="0" indent="0" algn="ctr">
              <a:buNone/>
            </a:pPr>
            <a:r>
              <a:rPr lang="en-US" dirty="0"/>
              <a:t>((n &amp; (n-1) == 0) </a:t>
            </a:r>
          </a:p>
          <a:p>
            <a:endParaRPr lang="en-US" dirty="0"/>
          </a:p>
          <a:p>
            <a:r>
              <a:rPr lang="en-US" dirty="0"/>
              <a:t>What does it mean if A &amp; B == 0? </a:t>
            </a:r>
          </a:p>
          <a:p>
            <a:r>
              <a:rPr lang="en-US" dirty="0"/>
              <a:t>It means that A and B never have a 1 bit in the same place </a:t>
            </a:r>
          </a:p>
          <a:p>
            <a:r>
              <a:rPr lang="en-US" dirty="0"/>
              <a:t>So if n &amp; (n-1) == 0, then n and n-1 never share a 1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C56FC3-5307-7B41-A321-61C7E164E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902530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0F63C-9550-044B-85C7-5D99F849B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Interview question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306CE-4045-C24A-9935-516DAA6D0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What does n-1 look like (as compared with n)? </a:t>
            </a:r>
          </a:p>
          <a:p>
            <a:r>
              <a:rPr lang="en-US" sz="2400" dirty="0"/>
              <a:t>Try doing subtraction by hand in base 2 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When you subtract 1 from a number you look at the least significant bit </a:t>
            </a:r>
          </a:p>
          <a:p>
            <a:r>
              <a:rPr lang="en-US" sz="2400" dirty="0"/>
              <a:t>If it’s a 1 you change it to a 0 and you’re done </a:t>
            </a:r>
          </a:p>
          <a:p>
            <a:r>
              <a:rPr lang="en-US" sz="2400" dirty="0"/>
              <a:t>If it’s a zero, you must borrow from a larger bit, so you go to increasingly larger bits, changing each from a zero to a 1, until you find a 1 </a:t>
            </a:r>
          </a:p>
          <a:p>
            <a:r>
              <a:rPr lang="en-US" sz="2400" dirty="0"/>
              <a:t>You flip that to a 0 and you’re done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CEFB6-B93F-D341-AB79-664F0DB39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26</a:t>
            </a:fld>
            <a:endParaRPr lang="en-TW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3BB73FD-656E-F044-944E-4BC39E6F99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474224"/>
              </p:ext>
            </p:extLst>
          </p:nvPr>
        </p:nvGraphicFramePr>
        <p:xfrm>
          <a:off x="1095737" y="2057400"/>
          <a:ext cx="6096002" cy="1371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4182">
                  <a:extLst>
                    <a:ext uri="{9D8B030D-6E8A-4147-A177-3AD203B41FA5}">
                      <a16:colId xmlns:a16="http://schemas.microsoft.com/office/drawing/2014/main" val="1833806552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863544572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4109769363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2973445589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1598931344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3906180677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2393201709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1876845183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3414782503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2816743079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3122793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TW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367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– 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4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4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4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4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4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400" b="1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400" b="1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400" b="1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400" b="1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4286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=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4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02033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451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57E2C-023B-C544-B778-1A2C2C269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Interview question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FFB45-F0DF-364A-B63B-80A7D9009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what does n &amp; (n – 1) indicate? </a:t>
            </a:r>
          </a:p>
          <a:p>
            <a:r>
              <a:rPr lang="en-US" dirty="0"/>
              <a:t>n and (n – 1) must have no 1s in common </a:t>
            </a:r>
          </a:p>
          <a:p>
            <a:r>
              <a:rPr lang="en-US" dirty="0"/>
              <a:t>Therefore all the </a:t>
            </a:r>
            <a:r>
              <a:rPr lang="en-US" dirty="0" err="1"/>
              <a:t>Xs</a:t>
            </a:r>
            <a:r>
              <a:rPr lang="en-US" dirty="0"/>
              <a:t> below must be zeroes 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 the number n must look like this: 00001000 </a:t>
            </a:r>
          </a:p>
          <a:p>
            <a:r>
              <a:rPr lang="en-US" dirty="0"/>
              <a:t>n is therefore a power of two </a:t>
            </a:r>
          </a:p>
          <a:p>
            <a:r>
              <a:rPr lang="en-US" dirty="0"/>
              <a:t>((n &amp; (n-1)) == 0) checks if n is a power of 2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254E39-D54B-FD46-9201-F0C5133A5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27</a:t>
            </a:fld>
            <a:endParaRPr lang="en-TW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7596A3E1-EF7A-8A4B-9FB6-5327905B8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458601"/>
              </p:ext>
            </p:extLst>
          </p:nvPr>
        </p:nvGraphicFramePr>
        <p:xfrm>
          <a:off x="1188332" y="2789366"/>
          <a:ext cx="6096002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4182">
                  <a:extLst>
                    <a:ext uri="{9D8B030D-6E8A-4147-A177-3AD203B41FA5}">
                      <a16:colId xmlns:a16="http://schemas.microsoft.com/office/drawing/2014/main" val="1833806552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863544572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4109769363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2973445589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1598931344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3906180677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2393201709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1876845183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3414782503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2816743079"/>
                    </a:ext>
                  </a:extLst>
                </a:gridCol>
                <a:gridCol w="554182">
                  <a:extLst>
                    <a:ext uri="{9D8B030D-6E8A-4147-A177-3AD203B41FA5}">
                      <a16:colId xmlns:a16="http://schemas.microsoft.com/office/drawing/2014/main" val="3122793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TW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  <a:endParaRPr kumimoji="0" lang="en-TW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  <a:endParaRPr kumimoji="0" lang="en-TW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  <a:endParaRPr kumimoji="0" lang="en-TW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367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– 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8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8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8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8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800" b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800" b="1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800" b="1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800" b="1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TW" sz="2800" b="1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4286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=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  <a:endParaRPr kumimoji="0" lang="en-TW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  <a:endParaRPr kumimoji="0" lang="en-TW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  <a:endParaRPr kumimoji="0" lang="en-TW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  <a:endParaRPr kumimoji="0" lang="en-TW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TW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X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02033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7389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77053-E7F9-CA48-800E-18ABABDF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Interview question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1E974-CB43-2C4D-9201-9E6971EFE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Subtract two numbers without using minus </a:t>
            </a:r>
          </a:p>
          <a:p>
            <a:r>
              <a:rPr lang="en-US" dirty="0"/>
              <a:t>Bitwise complement gives you the negative version of a number - 1 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sz="2800" dirty="0"/>
              <a:t>int first = 10; </a:t>
            </a:r>
          </a:p>
          <a:p>
            <a:pPr marL="457200" lvl="1" indent="0">
              <a:buNone/>
            </a:pPr>
            <a:r>
              <a:rPr lang="en-US" sz="2800" dirty="0"/>
              <a:t>int second = 3; </a:t>
            </a:r>
          </a:p>
          <a:p>
            <a:pPr marL="457200" lvl="1" indent="0">
              <a:buNone/>
            </a:pPr>
            <a:r>
              <a:rPr lang="en-US" sz="2800" dirty="0"/>
              <a:t>result = first + ~second + 1;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97396-3A3F-504A-BC06-85E44328D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0459945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939F7-8316-C94B-9236-44A2FBDAE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Interview question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2FC28-9B86-0D48-BAF8-B28D7403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two numbers together without using +, - , * or / 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sz="2800" dirty="0"/>
              <a:t>public int addition(int a, int b) { </a:t>
            </a:r>
          </a:p>
          <a:p>
            <a:pPr marL="914400" lvl="2" indent="0">
              <a:buNone/>
            </a:pPr>
            <a:r>
              <a:rPr lang="en-US" sz="2800" dirty="0"/>
              <a:t>if(b==0) { </a:t>
            </a:r>
          </a:p>
          <a:p>
            <a:pPr marL="1371600" lvl="3" indent="0">
              <a:buNone/>
            </a:pPr>
            <a:r>
              <a:rPr lang="en-US" sz="2800" dirty="0"/>
              <a:t>return a; </a:t>
            </a:r>
          </a:p>
          <a:p>
            <a:pPr marL="914400" lvl="2" indent="0">
              <a:buNone/>
            </a:pPr>
            <a:r>
              <a:rPr lang="en-US" sz="2800" dirty="0"/>
              <a:t>} else { </a:t>
            </a:r>
          </a:p>
          <a:p>
            <a:pPr marL="1371600" lvl="3" indent="0">
              <a:buNone/>
            </a:pPr>
            <a:r>
              <a:rPr lang="en-US" sz="2800" dirty="0"/>
              <a:t>sum = </a:t>
            </a:r>
            <a:r>
              <a:rPr lang="en-US" sz="2800" dirty="0" err="1"/>
              <a:t>a^b</a:t>
            </a:r>
            <a:r>
              <a:rPr lang="en-US" sz="2800" dirty="0"/>
              <a:t>; </a:t>
            </a:r>
          </a:p>
          <a:p>
            <a:pPr marL="1371600" lvl="3" indent="0">
              <a:buNone/>
            </a:pPr>
            <a:r>
              <a:rPr lang="en-US" sz="2800" dirty="0"/>
              <a:t>carry = (</a:t>
            </a:r>
            <a:r>
              <a:rPr lang="en-US" sz="2800" dirty="0" err="1"/>
              <a:t>a&amp;b</a:t>
            </a:r>
            <a:r>
              <a:rPr lang="en-US" sz="2800" dirty="0"/>
              <a:t>)&lt;&lt;1; </a:t>
            </a:r>
          </a:p>
          <a:p>
            <a:pPr marL="1371600" lvl="3" indent="0">
              <a:buNone/>
            </a:pPr>
            <a:r>
              <a:rPr lang="en-US" sz="2800" dirty="0"/>
              <a:t>return addition(</a:t>
            </a:r>
            <a:r>
              <a:rPr lang="en-US" sz="2800" dirty="0" err="1"/>
              <a:t>sum,carry</a:t>
            </a:r>
            <a:r>
              <a:rPr lang="en-US" sz="2800" dirty="0"/>
              <a:t>); </a:t>
            </a:r>
          </a:p>
          <a:p>
            <a:pPr marL="914400" lvl="2" indent="0">
              <a:buNone/>
            </a:pPr>
            <a:r>
              <a:rPr lang="en-US" sz="2800" dirty="0"/>
              <a:t>} </a:t>
            </a:r>
          </a:p>
          <a:p>
            <a:pPr marL="457200" lvl="1" indent="0">
              <a:buNone/>
            </a:pPr>
            <a:r>
              <a:rPr lang="en-US" sz="2800" dirty="0"/>
              <a:t>}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C7768-1859-3D49-B739-D701A196E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29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043278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8BEDF-1050-0A44-88B1-523462E49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Positional number system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9048A-7ED3-B348-817C-46319788C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have been arguments for a base 12 system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22A71F-5487-C04E-BF4D-CDA74F74A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3</a:t>
            </a:fld>
            <a:endParaRPr lang="en-TW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53A122-C933-7049-8326-20CDE2F9D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940" y="1551359"/>
            <a:ext cx="5170117" cy="517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554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5C002-ECC3-5743-BAC5-DE5AA3524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Question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4918D-AC72-1541-8297-6484E0BBF1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~4 &lt;&lt; ((5 &amp; 3) | 1)? </a:t>
            </a:r>
            <a:r>
              <a:rPr lang="en-US" sz="2400" dirty="0"/>
              <a:t>   B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A3399-1403-5C4A-83D2-8EB1298C8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30</a:t>
            </a:fld>
            <a:endParaRPr lang="en-TW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BA4B739-25B1-AD4D-89FA-C414C9B74F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358026"/>
              </p:ext>
            </p:extLst>
          </p:nvPr>
        </p:nvGraphicFramePr>
        <p:xfrm>
          <a:off x="2318554" y="1995589"/>
          <a:ext cx="2947926" cy="21336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73963">
                  <a:extLst>
                    <a:ext uri="{9D8B030D-6E8A-4147-A177-3AD203B41FA5}">
                      <a16:colId xmlns:a16="http://schemas.microsoft.com/office/drawing/2014/main" val="1734047801"/>
                    </a:ext>
                  </a:extLst>
                </a:gridCol>
                <a:gridCol w="1473963">
                  <a:extLst>
                    <a:ext uri="{9D8B030D-6E8A-4147-A177-3AD203B41FA5}">
                      <a16:colId xmlns:a16="http://schemas.microsoft.com/office/drawing/2014/main" val="2541233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-19 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195981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-10 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4042762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1 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608035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7 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612239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2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E) </a:t>
                      </a: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r>
                        <a:rPr lang="en-TW" sz="2800" dirty="0">
                          <a:effectLst/>
                          <a:latin typeface="Georgia" panose="02040502050405020303" pitchFamily="18" charset="0"/>
                        </a:rPr>
                        <a:t>13 </a:t>
                      </a: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756519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39105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F5345-14D2-5846-85C3-74FBE8591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E789B-DC6D-4B4B-92DB-2CFE1DC48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EF635B-8752-AF43-9E1C-C376B83F0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444500"/>
            <a:ext cx="6502400" cy="59690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EB0D8B-ACCC-B94A-BA53-FD90C8BD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31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16130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76614-978A-DF48-8A05-A63062F0D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Positional number system </a:t>
            </a:r>
            <a:endParaRPr lang="en-TW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AF19A6-C28B-914D-92B5-E684F276F8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In </a:t>
                </a:r>
                <a:r>
                  <a:rPr lang="en-US" sz="2400" b="1" dirty="0">
                    <a:solidFill>
                      <a:srgbClr val="FF0000"/>
                    </a:solidFill>
                  </a:rPr>
                  <a:t>base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𝟏𝟎</m:t>
                    </m:r>
                  </m:oMath>
                </a14:m>
                <a:r>
                  <a:rPr lang="en-US" sz="2400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𝟏𝟎</m:t>
                    </m:r>
                    <m:r>
                      <a:rPr lang="en-US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𝟎𝟒</m:t>
                    </m:r>
                  </m:oMath>
                </a14:m>
                <a:r>
                  <a:rPr lang="en-US" sz="2400" b="1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/>
                  <a:t>means 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en-US" dirty="0"/>
                  <a:t> units 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dirty="0"/>
                  <a:t>s 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s 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/>
                  <a:t>s </a:t>
                </a:r>
              </a:p>
              <a:p>
                <a:pPr marL="457200" lvl="1" indent="0">
                  <a:buNone/>
                </a:pPr>
                <a:r>
                  <a:rPr lang="en-US" dirty="0">
                    <a:sym typeface="Wingdings" pitchFamily="2" charset="2"/>
                  </a:rPr>
                  <a:t>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4+0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+0×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+1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=1004</m:t>
                    </m:r>
                  </m:oMath>
                </a14:m>
                <a:r>
                  <a:rPr lang="en-US" dirty="0"/>
                  <a:t> (in base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dirty="0"/>
                  <a:t> – obviously!) </a:t>
                </a:r>
              </a:p>
              <a:p>
                <a:r>
                  <a:rPr lang="en-US" sz="2400" dirty="0"/>
                  <a:t>In </a:t>
                </a:r>
                <a:r>
                  <a:rPr lang="en-US" sz="2400" b="1" dirty="0">
                    <a:solidFill>
                      <a:srgbClr val="FF0000"/>
                    </a:solidFill>
                  </a:rPr>
                  <a:t>base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𝟐</m:t>
                    </m:r>
                  </m:oMath>
                </a14:m>
                <a:r>
                  <a:rPr lang="en-US" sz="2400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𝟏𝟎𝟎𝟒</m:t>
                    </m:r>
                  </m:oMath>
                </a14:m>
                <a:r>
                  <a:rPr lang="en-US" sz="2400" b="1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dirty="0"/>
                  <a:t>means 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en-US" dirty="0"/>
                  <a:t> units 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dirty="0"/>
                  <a:t>s 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s 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dirty="0"/>
                  <a:t>s </a:t>
                </a:r>
              </a:p>
              <a:p>
                <a:pPr marL="457200" lvl="1" indent="0">
                  <a:buNone/>
                </a:pPr>
                <a:r>
                  <a:rPr lang="en-US" dirty="0">
                    <a:sym typeface="Wingdings" pitchFamily="2" charset="2"/>
                  </a:rPr>
                  <a:t>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4+0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×12+0×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12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+1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732</m:t>
                    </m:r>
                  </m:oMath>
                </a14:m>
                <a:r>
                  <a:rPr lang="en-US" dirty="0"/>
                  <a:t> (in base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dirty="0"/>
                  <a:t>) </a:t>
                </a:r>
              </a:p>
              <a:p>
                <a:endParaRPr lang="en-TW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DAF19A6-C28B-914D-92B5-E684F276F8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78" t="-1395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1B387-0297-0D49-855D-47B3AD21F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001025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878A5-D9AE-D143-A87C-3AD98CD36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Converting base 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C1F31-DF42-FB41-904F-5025D4388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convert a number in base 10 to any other base, we need to figure out how many units of each power it has </a:t>
            </a:r>
          </a:p>
          <a:p>
            <a:r>
              <a:rPr lang="en-US" dirty="0"/>
              <a:t>E.g. convert 1004 from base 10 to base 12 </a:t>
            </a:r>
          </a:p>
          <a:p>
            <a:pPr lvl="1"/>
            <a:r>
              <a:rPr lang="en-US" sz="2800" dirty="0"/>
              <a:t>Find how many 123s it has: </a:t>
            </a:r>
            <a:r>
              <a:rPr lang="en-US" sz="2800" b="1" dirty="0">
                <a:solidFill>
                  <a:srgbClr val="FF0000"/>
                </a:solidFill>
              </a:rPr>
              <a:t>0</a:t>
            </a:r>
            <a:r>
              <a:rPr lang="en-US" sz="2800" dirty="0"/>
              <a:t> </a:t>
            </a:r>
          </a:p>
          <a:p>
            <a:pPr lvl="1"/>
            <a:r>
              <a:rPr lang="en-US" sz="2800" dirty="0"/>
              <a:t>Find out how many 122s it has: </a:t>
            </a:r>
            <a:r>
              <a:rPr lang="en-US" sz="2800" b="1" dirty="0">
                <a:solidFill>
                  <a:srgbClr val="FF0000"/>
                </a:solidFill>
              </a:rPr>
              <a:t>6</a:t>
            </a:r>
            <a:r>
              <a:rPr lang="en-US" sz="2800" dirty="0"/>
              <a:t> with remainder 140 </a:t>
            </a:r>
          </a:p>
          <a:p>
            <a:pPr lvl="1"/>
            <a:r>
              <a:rPr lang="en-US" sz="2800" dirty="0"/>
              <a:t>Find out how many 12s it has: </a:t>
            </a:r>
            <a:r>
              <a:rPr lang="en-US" sz="2800" b="1" dirty="0">
                <a:solidFill>
                  <a:srgbClr val="FF0000"/>
                </a:solidFill>
              </a:rPr>
              <a:t>11</a:t>
            </a:r>
            <a:r>
              <a:rPr lang="en-US" sz="2800" dirty="0"/>
              <a:t> with remainder 8 </a:t>
            </a:r>
          </a:p>
          <a:p>
            <a:pPr lvl="1"/>
            <a:r>
              <a:rPr lang="en-US" sz="2800" dirty="0"/>
              <a:t>Find out how many units it has: </a:t>
            </a:r>
            <a:r>
              <a:rPr lang="en-US" sz="2800" b="1" dirty="0">
                <a:solidFill>
                  <a:srgbClr val="FF0000"/>
                </a:solidFill>
              </a:rPr>
              <a:t>8</a:t>
            </a:r>
            <a:r>
              <a:rPr lang="en-US" sz="2800" dirty="0"/>
              <a:t> </a:t>
            </a:r>
          </a:p>
          <a:p>
            <a:pPr lvl="1"/>
            <a:r>
              <a:rPr lang="en-US" sz="2800" dirty="0"/>
              <a:t>So the answer is 6-11-8 or 6elv8 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1004 % 12 = </a:t>
            </a:r>
            <a:r>
              <a:rPr lang="en-US" sz="2800" b="1" dirty="0">
                <a:solidFill>
                  <a:srgbClr val="FF0000"/>
                </a:solidFill>
              </a:rPr>
              <a:t>8</a:t>
            </a:r>
            <a:r>
              <a:rPr lang="en-US" sz="2800" dirty="0"/>
              <a:t> </a:t>
            </a:r>
            <a:r>
              <a:rPr lang="en-US" sz="2800" dirty="0">
                <a:sym typeface="Wingdings" pitchFamily="2" charset="2"/>
              </a:rPr>
              <a:t> </a:t>
            </a:r>
            <a:r>
              <a:rPr lang="en-US" sz="2800" dirty="0"/>
              <a:t>1004 – 8 = 996 </a:t>
            </a:r>
            <a:r>
              <a:rPr lang="en-US" sz="2800" dirty="0">
                <a:sym typeface="Wingdings" pitchFamily="2" charset="2"/>
              </a:rPr>
              <a:t> </a:t>
            </a:r>
            <a:r>
              <a:rPr lang="en-US" sz="2800" dirty="0"/>
              <a:t>996 / 12 = 83 </a:t>
            </a:r>
          </a:p>
          <a:p>
            <a:pPr lvl="1"/>
            <a:r>
              <a:rPr lang="en-US" sz="2800" dirty="0"/>
              <a:t>83 % 12 = </a:t>
            </a:r>
            <a:r>
              <a:rPr lang="en-US" sz="2800" b="1" dirty="0">
                <a:solidFill>
                  <a:srgbClr val="FF0000"/>
                </a:solidFill>
              </a:rPr>
              <a:t>11. </a:t>
            </a:r>
            <a:r>
              <a:rPr lang="en-US" sz="2800" dirty="0"/>
              <a:t> </a:t>
            </a:r>
            <a:r>
              <a:rPr lang="en-US" sz="2800" dirty="0">
                <a:sym typeface="Wingdings" pitchFamily="2" charset="2"/>
              </a:rPr>
              <a:t> </a:t>
            </a:r>
            <a:r>
              <a:rPr lang="en-US" sz="2800" dirty="0"/>
              <a:t>83 – 11 = 72     </a:t>
            </a:r>
            <a:r>
              <a:rPr lang="en-US" sz="2800" dirty="0">
                <a:sym typeface="Wingdings" pitchFamily="2" charset="2"/>
              </a:rPr>
              <a:t> </a:t>
            </a:r>
            <a:r>
              <a:rPr lang="en-US" sz="2800" dirty="0"/>
              <a:t>72 / 12 = 6 </a:t>
            </a:r>
          </a:p>
          <a:p>
            <a:pPr lvl="1"/>
            <a:r>
              <a:rPr lang="en-US" sz="2800" dirty="0"/>
              <a:t>6 % 12 = </a:t>
            </a:r>
            <a:r>
              <a:rPr lang="en-US" sz="2800" b="1" dirty="0">
                <a:solidFill>
                  <a:srgbClr val="FF0000"/>
                </a:solidFill>
              </a:rPr>
              <a:t>6</a:t>
            </a:r>
            <a:r>
              <a:rPr lang="en-US" sz="2800" dirty="0"/>
              <a:t>        </a:t>
            </a:r>
            <a:r>
              <a:rPr lang="en-US" sz="2800" dirty="0">
                <a:sym typeface="Wingdings" pitchFamily="2" charset="2"/>
              </a:rPr>
              <a:t> </a:t>
            </a:r>
            <a:r>
              <a:rPr lang="en-US" sz="2800" dirty="0"/>
              <a:t>6 – 6 = 0           </a:t>
            </a:r>
            <a:r>
              <a:rPr lang="en-US" sz="2800" dirty="0">
                <a:sym typeface="Wingdings" pitchFamily="2" charset="2"/>
              </a:rPr>
              <a:t></a:t>
            </a:r>
            <a:r>
              <a:rPr lang="en-US" sz="2800" dirty="0"/>
              <a:t> 0 / 12 = 0 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0081C-6546-4A4B-B8E0-303BE2472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848318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1C57E-5348-1B47-B38F-EA7958BC0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Converting base </a:t>
            </a:r>
            <a:endParaRPr lang="en-TW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824DB4-3D28-0F44-83F3-1F2FDB6850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In mathematics and computing, </a:t>
                </a:r>
                <a:r>
                  <a:rPr lang="en-US" b="1" dirty="0">
                    <a:solidFill>
                      <a:srgbClr val="FF0000"/>
                    </a:solidFill>
                  </a:rPr>
                  <a:t>hexadecimal</a:t>
                </a:r>
                <a:r>
                  <a:rPr lang="en-US" b="1" dirty="0"/>
                  <a:t> </a:t>
                </a:r>
                <a:r>
                  <a:rPr lang="en-US" dirty="0"/>
                  <a:t>(also base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16</m:t>
                    </m:r>
                  </m:oMath>
                </a14:m>
                <a:r>
                  <a:rPr lang="en-US" dirty="0"/>
                  <a:t>, or hex) is a positional numeral system with a radix, or base, of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16</m:t>
                    </m:r>
                  </m:oMath>
                </a14:m>
                <a:r>
                  <a:rPr lang="en-US" dirty="0"/>
                  <a:t>. It uses sixteen distinct symbols, most often the symbols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0−9</m:t>
                    </m:r>
                  </m:oMath>
                </a14:m>
                <a:r>
                  <a:rPr lang="en-US" dirty="0"/>
                  <a:t> to represent values zero to nine, and A, B, C, D, E, F (or alternatively a, b, c, d, e, f) to represent values ten to fifteen </a:t>
                </a:r>
              </a:p>
              <a:p>
                <a:r>
                  <a:rPr lang="en-US" dirty="0"/>
                  <a:t>Convert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𝟗𝐀𝟑</m:t>
                    </m:r>
                  </m:oMath>
                </a14:m>
                <a:r>
                  <a:rPr lang="en-US" dirty="0"/>
                  <a:t> to decimal base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dirty="0"/>
                  <a:t> </a:t>
                </a:r>
              </a:p>
              <a:p>
                <a:pPr lvl="1"/>
                <a:r>
                  <a:rPr lang="en-US" sz="2800" dirty="0"/>
                  <a:t>9A3 = 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9</m:t>
                    </m:r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=2304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160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/>
                      <m:t>Total</m:t>
                    </m:r>
                    <m:r>
                      <a:rPr lang="en-US" sz="2800" b="0" i="0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2304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+160+3=2467</m:t>
                    </m:r>
                  </m:oMath>
                </a14:m>
                <a:endParaRPr lang="en-US" sz="2800" dirty="0"/>
              </a:p>
              <a:p>
                <a:endParaRPr lang="en-TW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824DB4-3D28-0F44-83F3-1F2FDB6850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71" t="-1860" r="-2196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F3235-6400-674E-9DBD-C5DF73FC5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6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527591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C2C4B-A5F2-5448-9013-98A644E6C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 Manipulation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4D10D-DD21-2E4F-8AFF-9B3D88F9B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Bender freak out when he sees this number in the mirror?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FCC5EA-C68E-4A46-8E85-ABEB224C2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7</a:t>
            </a:fld>
            <a:endParaRPr lang="en-TW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03F146-81DF-C14A-9318-6E353A7B3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976" y="2152498"/>
            <a:ext cx="5886045" cy="438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89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79EE3-7AEC-2E49-8D17-82EC980D1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Question</a:t>
            </a:r>
            <a:endParaRPr lang="en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30D31-9111-2C4A-BED5-7ADBB76C7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number is 0101100101?  C</a:t>
            </a:r>
          </a:p>
          <a:p>
            <a:endParaRPr lang="en-TW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4333A-A817-A94E-9237-CDE1420FB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8</a:t>
            </a:fld>
            <a:endParaRPr lang="en-TW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E409FEC-945D-0249-BB8E-227F9E9208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179844"/>
              </p:ext>
            </p:extLst>
          </p:nvPr>
        </p:nvGraphicFramePr>
        <p:xfrm>
          <a:off x="1320312" y="1943894"/>
          <a:ext cx="4752242" cy="21336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376121">
                  <a:extLst>
                    <a:ext uri="{9D8B030D-6E8A-4147-A177-3AD203B41FA5}">
                      <a16:colId xmlns:a16="http://schemas.microsoft.com/office/drawing/2014/main" val="1469454359"/>
                    </a:ext>
                  </a:extLst>
                </a:gridCol>
                <a:gridCol w="2376121">
                  <a:extLst>
                    <a:ext uri="{9D8B030D-6E8A-4147-A177-3AD203B41FA5}">
                      <a16:colId xmlns:a16="http://schemas.microsoft.com/office/drawing/2014/main" val="25662019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effectLst/>
                        </a:rPr>
                        <a:t>A) </a:t>
                      </a:r>
                      <a:endParaRPr lang="en-US" sz="2800" b="1" dirty="0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>
                          <a:effectLst/>
                        </a:rPr>
                        <a:t>583 </a:t>
                      </a:r>
                      <a:endParaRPr lang="en-TW" sz="2800" b="1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38539600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effectLst/>
                        </a:rPr>
                        <a:t>B) </a:t>
                      </a:r>
                      <a:endParaRPr lang="en-US" sz="2800" b="1" dirty="0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>
                          <a:effectLst/>
                        </a:rPr>
                        <a:t>216 </a:t>
                      </a:r>
                      <a:endParaRPr lang="en-TW" sz="2800" b="1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3883585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effectLst/>
                        </a:rPr>
                        <a:t>C) </a:t>
                      </a:r>
                      <a:endParaRPr lang="en-US" sz="2800" b="1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>
                          <a:effectLst/>
                        </a:rPr>
                        <a:t>357 </a:t>
                      </a:r>
                      <a:endParaRPr lang="en-TW" sz="2800" b="1" dirty="0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9957597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effectLst/>
                        </a:rPr>
                        <a:t>D) </a:t>
                      </a:r>
                      <a:endParaRPr lang="en-US" sz="2800" b="1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>
                          <a:effectLst/>
                        </a:rPr>
                        <a:t>405 </a:t>
                      </a:r>
                      <a:endParaRPr lang="en-TW" sz="2800" b="1" dirty="0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2384024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b="1">
                          <a:effectLst/>
                        </a:rPr>
                        <a:t>E) </a:t>
                      </a:r>
                      <a:endParaRPr lang="en-US" sz="2800" b="1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800" b="1" dirty="0">
                          <a:effectLst/>
                        </a:rPr>
                        <a:t>181 </a:t>
                      </a:r>
                      <a:endParaRPr lang="en-TW" sz="2800" b="1" dirty="0">
                        <a:effectLst/>
                        <a:latin typeface="Georgia" panose="02040502050405020303" pitchFamily="18" charset="0"/>
                      </a:endParaRPr>
                    </a:p>
                  </a:txBody>
                  <a:tcPr marL="47625" marR="47625" marT="0" marB="0"/>
                </a:tc>
                <a:extLst>
                  <a:ext uri="{0D108BD9-81ED-4DB2-BD59-A6C34878D82A}">
                    <a16:rowId xmlns:a16="http://schemas.microsoft.com/office/drawing/2014/main" val="3149071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5941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C2D36-828A-F049-9C50-F9854C289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Bit representation</a:t>
            </a:r>
            <a:endParaRPr lang="en-TW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69CC0F-8B7E-1145-9EF2-4CF34FC5091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In Java an </a:t>
                </a:r>
                <a:r>
                  <a:rPr lang="en-US" b="1" dirty="0">
                    <a:solidFill>
                      <a:srgbClr val="FF0000"/>
                    </a:solidFill>
                  </a:rPr>
                  <a:t>int</a:t>
                </a:r>
                <a:r>
                  <a:rPr lang="en-US" dirty="0"/>
                  <a:t> is represented as </a:t>
                </a:r>
                <a:r>
                  <a:rPr lang="en-US" b="1" dirty="0">
                    <a:solidFill>
                      <a:srgbClr val="FF0000"/>
                    </a:solidFill>
                  </a:rPr>
                  <a:t>32 bits </a:t>
                </a:r>
              </a:p>
              <a:p>
                <a:r>
                  <a:rPr lang="en-US" dirty="0"/>
                  <a:t>Starting from the right, each bit represents </a:t>
                </a:r>
                <a:r>
                  <a:rPr lang="en-US" b="1" dirty="0"/>
                  <a:t>increasing powers of 2</a:t>
                </a:r>
                <a:r>
                  <a:rPr lang="en-US" dirty="0"/>
                  <a:t> </a:t>
                </a:r>
              </a:p>
              <a:p>
                <a:r>
                  <a:rPr lang="en-US" dirty="0"/>
                  <a:t>The leftmost bit is </a:t>
                </a:r>
                <a:r>
                  <a:rPr lang="en-US" b="1" dirty="0">
                    <a:solidFill>
                      <a:srgbClr val="FF0000"/>
                    </a:solidFill>
                  </a:rPr>
                  <a:t>special</a:t>
                </a:r>
                <a:r>
                  <a:rPr lang="en-US" dirty="0"/>
                  <a:t>. </a:t>
                </a:r>
              </a:p>
              <a:p>
                <a:r>
                  <a:rPr lang="en-US" dirty="0"/>
                  <a:t>It is </a:t>
                </a:r>
                <a:r>
                  <a:rPr lang="en-US" b="1" dirty="0">
                    <a:solidFill>
                      <a:srgbClr val="FF0000"/>
                    </a:solidFill>
                  </a:rPr>
                  <a:t>negative</a:t>
                </a:r>
                <a:r>
                  <a:rPr lang="en-US" dirty="0"/>
                  <a:t>, and represents </a:t>
                </a:r>
                <a14:m>
                  <m:oMath xmlns:m="http://schemas.openxmlformats.org/officeDocument/2006/math">
                    <m:r>
                      <a:rPr lang="en-US" b="1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𝟑𝟏</m:t>
                        </m:r>
                      </m:sup>
                    </m:sSup>
                  </m:oMath>
                </a14:m>
                <a:r>
                  <a:rPr lang="en-US" dirty="0"/>
                  <a:t>, which is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2,147,483,647</m:t>
                    </m:r>
                  </m:oMath>
                </a14:m>
                <a:r>
                  <a:rPr lang="en-US" dirty="0"/>
                  <a:t> </a:t>
                </a:r>
              </a:p>
              <a:p>
                <a:r>
                  <a:rPr lang="en-US" dirty="0"/>
                  <a:t>The effective range is therefore from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2,147,483,64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2,147,483,647</m:t>
                    </m:r>
                  </m:oMath>
                </a14:m>
                <a:r>
                  <a:rPr lang="en-US" dirty="0"/>
                  <a:t> </a:t>
                </a:r>
              </a:p>
              <a:p>
                <a:r>
                  <a:rPr lang="en-US" dirty="0"/>
                  <a:t>There are several operators for directly manipulating the bit representation </a:t>
                </a:r>
              </a:p>
              <a:p>
                <a:endParaRPr lang="en-TW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69CC0F-8B7E-1145-9EF2-4CF34FC509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71" t="-1860" r="-1025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15098-BE7B-624E-B7B8-71FC973A0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B373FC-FF3A-C64D-BE97-055D2267A4A7}" type="slidenum">
              <a:rPr lang="en-TW" smtClean="0"/>
              <a:t>9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090550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7206</TotalTime>
  <Words>2119</Words>
  <Application>Microsoft Macintosh PowerPoint</Application>
  <PresentationFormat>全屏显示(4:3)</PresentationFormat>
  <Paragraphs>671</Paragraphs>
  <Slides>31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Georgia</vt:lpstr>
      <vt:lpstr>Helvetica</vt:lpstr>
      <vt:lpstr>Times New Roman</vt:lpstr>
      <vt:lpstr>Office Theme</vt:lpstr>
      <vt:lpstr>Topic 10 –  Bit Manipulation </vt:lpstr>
      <vt:lpstr>Positional number system</vt:lpstr>
      <vt:lpstr>Positional number system </vt:lpstr>
      <vt:lpstr>Positional number system </vt:lpstr>
      <vt:lpstr>Converting base </vt:lpstr>
      <vt:lpstr>Converting base </vt:lpstr>
      <vt:lpstr>Bit Manipulation</vt:lpstr>
      <vt:lpstr>Question</vt:lpstr>
      <vt:lpstr>Bit representation</vt:lpstr>
      <vt:lpstr>Bit representation </vt:lpstr>
      <vt:lpstr>Big Endian vs Little Endian </vt:lpstr>
      <vt:lpstr>Picking out a byte </vt:lpstr>
      <vt:lpstr>Bit representation</vt:lpstr>
      <vt:lpstr>Bitwise AND operator (&amp;) </vt:lpstr>
      <vt:lpstr>Bitwise OR operator (|)</vt:lpstr>
      <vt:lpstr>Bitwise XOR operator (^)</vt:lpstr>
      <vt:lpstr>PowerPoint 演示文稿</vt:lpstr>
      <vt:lpstr>Question </vt:lpstr>
      <vt:lpstr>Bitwise left shift (&lt;&lt;) </vt:lpstr>
      <vt:lpstr>Bitwise signed right shift (&gt;&gt;) </vt:lpstr>
      <vt:lpstr>Bitwise unsigned right shift (&gt;&gt;&gt;) </vt:lpstr>
      <vt:lpstr>Bitwise complement (~) </vt:lpstr>
      <vt:lpstr>Question </vt:lpstr>
      <vt:lpstr>Question </vt:lpstr>
      <vt:lpstr>Interview question</vt:lpstr>
      <vt:lpstr>Interview question</vt:lpstr>
      <vt:lpstr>Interview question</vt:lpstr>
      <vt:lpstr>Interview question</vt:lpstr>
      <vt:lpstr>Interview question</vt:lpstr>
      <vt:lpstr>Question 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通信原理</dc:title>
  <dc:creator>Microsoft Office User</dc:creator>
  <cp:lastModifiedBy>HANLIN CAI</cp:lastModifiedBy>
  <cp:revision>154</cp:revision>
  <dcterms:created xsi:type="dcterms:W3CDTF">2020-05-06T05:09:07Z</dcterms:created>
  <dcterms:modified xsi:type="dcterms:W3CDTF">2022-01-05T13:35:57Z</dcterms:modified>
</cp:coreProperties>
</file>

<file path=docProps/thumbnail.jpeg>
</file>